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5" r:id="rId2"/>
    <p:sldId id="257" r:id="rId3"/>
    <p:sldId id="272" r:id="rId4"/>
    <p:sldId id="260" r:id="rId5"/>
    <p:sldId id="264" r:id="rId6"/>
    <p:sldId id="276" r:id="rId7"/>
    <p:sldId id="256" r:id="rId8"/>
    <p:sldId id="268" r:id="rId9"/>
    <p:sldId id="267" r:id="rId10"/>
    <p:sldId id="269" r:id="rId11"/>
    <p:sldId id="270" r:id="rId12"/>
    <p:sldId id="258" r:id="rId13"/>
    <p:sldId id="273" r:id="rId14"/>
    <p:sldId id="274" r:id="rId15"/>
    <p:sldId id="259" r:id="rId16"/>
    <p:sldId id="263" r:id="rId17"/>
    <p:sldId id="266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291" autoAdjust="0"/>
  </p:normalViewPr>
  <p:slideViewPr>
    <p:cSldViewPr snapToGrid="0">
      <p:cViewPr varScale="1">
        <p:scale>
          <a:sx n="68" d="100"/>
          <a:sy n="68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econintersect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econintersect.com/" TargetMode="Externa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nference-board.org/data/consumerconfidence.cfm" TargetMode="Externa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arlpetrickeconomics.com/" TargetMode="External"/><Relationship Id="rId2" Type="http://schemas.openxmlformats.org/officeDocument/2006/relationships/hyperlink" Target="mailto:kpetrick@wne.edu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376706"/>
            <a:ext cx="8001000" cy="705119"/>
          </a:xfrm>
        </p:spPr>
        <p:txBody>
          <a:bodyPr>
            <a:normAutofit fontScale="90000"/>
          </a:bodyPr>
          <a:lstStyle/>
          <a:p>
            <a:r>
              <a:rPr lang="en-US" dirty="0"/>
              <a:t>Dr. Karl </a:t>
            </a:r>
            <a:r>
              <a:rPr lang="en-US" dirty="0" err="1"/>
              <a:t>Petrick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1313644"/>
            <a:ext cx="10765106" cy="5061397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Associate Professor of Economics, Western New England 	University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Coordinator, Middle East Council of American Chambers 	of Commerce/Western New England University Gulf 	Region Trade Data Project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Previously taught in Jamaica (2006-2008) and England 	(1999-2006)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u="sng" dirty="0">
                <a:solidFill>
                  <a:schemeClr val="tx1"/>
                </a:solidFill>
              </a:rPr>
              <a:t>Fields of research</a:t>
            </a:r>
            <a:r>
              <a:rPr lang="en-US" sz="2800" dirty="0">
                <a:solidFill>
                  <a:schemeClr val="tx1"/>
                </a:solidFill>
              </a:rPr>
              <a:t>: macroeconomics, international trade, 	international finance, economic development</a:t>
            </a:r>
          </a:p>
        </p:txBody>
      </p:sp>
    </p:spTree>
    <p:extLst>
      <p:ext uri="{BB962C8B-B14F-4D97-AF65-F5344CB8AC3E}">
        <p14:creationId xmlns:p14="http://schemas.microsoft.com/office/powerpoint/2010/main" val="3260523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946FC01-B677-47A2-9608-4AF875FBC2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520" y="464234"/>
            <a:ext cx="10358002" cy="4732062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BEB231-0C50-4DBD-9301-2225815C28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07065" y="5359400"/>
            <a:ext cx="8534400" cy="1182077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Year on year growth (red line) slowed down in December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Below growth rate in 2018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Source: </a:t>
            </a:r>
            <a:r>
              <a:rPr lang="en-US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http://econintersect.com/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13122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BEB231-0C50-4DBD-9301-2225815C28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1858" y="5183188"/>
            <a:ext cx="10621108" cy="1182077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Year-to-date unadjusted employment growth</a:t>
            </a:r>
            <a:r>
              <a:rPr lang="en-US" dirty="0">
                <a:solidFill>
                  <a:schemeClr val="tx1"/>
                </a:solidFill>
              </a:rPr>
              <a:t> is 597,000 people below the pace of last year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worst year-to-date growth since 2010.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Source: </a:t>
            </a:r>
            <a:r>
              <a:rPr lang="en-US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http://econintersect.com/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E8B9724-F945-4D1B-B302-DE3EAF76D4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6258" y="492735"/>
            <a:ext cx="8534400" cy="4402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96289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3042" y="288389"/>
            <a:ext cx="8342849" cy="543417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Household debt</a:t>
            </a:r>
          </a:p>
        </p:txBody>
      </p:sp>
      <p:pic>
        <p:nvPicPr>
          <p:cNvPr id="1026" name="Picture 2" descr="https://fingfx.thomsonreuters.com/gfx/mkt/12/8609/8534/Pasted%20Image.jpg">
            <a:extLst>
              <a:ext uri="{FF2B5EF4-FFF2-40B4-BE49-F238E27FC236}">
                <a16:creationId xmlns:a16="http://schemas.microsoft.com/office/drawing/2014/main" id="{5FC2E2E3-F095-4E05-9755-4787578415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433" y="831806"/>
            <a:ext cx="9045525" cy="4434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209F09-F4A5-4086-8E3A-7B28B58B9E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43432" y="5662444"/>
            <a:ext cx="9798179" cy="907167"/>
          </a:xfrm>
        </p:spPr>
        <p:txBody>
          <a:bodyPr>
            <a:normAutofit fontScale="850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Record high in $ terms ($13.9 trillion)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73% of GDP (as opposed to 86% of GDP in 2010)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7237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3042" y="288389"/>
            <a:ext cx="8342849" cy="543417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Composition of Household debt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209F09-F4A5-4086-8E3A-7B28B58B9E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43432" y="5776912"/>
            <a:ext cx="10248346" cy="792699"/>
          </a:xfrm>
        </p:spPr>
        <p:txBody>
          <a:bodyPr>
            <a:normAutofit fontScale="925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Mortgages, student loans are the majority of household debt</a:t>
            </a:r>
            <a:endParaRPr lang="en-US" dirty="0"/>
          </a:p>
        </p:txBody>
      </p:sp>
      <p:pic>
        <p:nvPicPr>
          <p:cNvPr id="2052" name="Picture 4" descr="https://www.housingwire.com/wp-content/uploads/media/images/editorial/Jessica/ny-fed.png">
            <a:extLst>
              <a:ext uri="{FF2B5EF4-FFF2-40B4-BE49-F238E27FC236}">
                <a16:creationId xmlns:a16="http://schemas.microsoft.com/office/drawing/2014/main" id="{FE316A02-33EE-4274-BD89-7AA1648EE9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9643" y="921812"/>
            <a:ext cx="6730358" cy="4765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06780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3042" y="288389"/>
            <a:ext cx="8342849" cy="543417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Student loans </a:t>
            </a:r>
          </a:p>
        </p:txBody>
      </p:sp>
      <p:pic>
        <p:nvPicPr>
          <p:cNvPr id="6" name="Picture 2" descr="https://fingfx.thomsonreuters.com/gfx/mkt/12/8611/8536/Pasted%20Image.jpg">
            <a:extLst>
              <a:ext uri="{FF2B5EF4-FFF2-40B4-BE49-F238E27FC236}">
                <a16:creationId xmlns:a16="http://schemas.microsoft.com/office/drawing/2014/main" id="{AEA9ECB1-311E-4187-AEEC-4D7CEBD643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5593" y="1081088"/>
            <a:ext cx="8360813" cy="5488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6318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155" y="229316"/>
            <a:ext cx="10753067" cy="642881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Consumer Confidence index </a:t>
            </a:r>
            <a:r>
              <a:rPr lang="en-US" sz="3100" b="1" dirty="0"/>
              <a:t>(December 2019)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155" y="1153551"/>
            <a:ext cx="10097037" cy="5479069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u="sng" dirty="0">
                <a:solidFill>
                  <a:schemeClr val="tx1"/>
                </a:solidFill>
              </a:rPr>
              <a:t>Present Situations Index</a:t>
            </a:r>
            <a:r>
              <a:rPr lang="en-US" sz="2800" dirty="0">
                <a:solidFill>
                  <a:schemeClr val="tx1"/>
                </a:solidFill>
              </a:rPr>
              <a:t> rose (166.6 to 170)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Based on current conditions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u="sng" dirty="0">
                <a:solidFill>
                  <a:schemeClr val="tx1"/>
                </a:solidFill>
              </a:rPr>
              <a:t>Expectations Index </a:t>
            </a:r>
            <a:r>
              <a:rPr lang="en-US" sz="2800" dirty="0">
                <a:solidFill>
                  <a:schemeClr val="tx1"/>
                </a:solidFill>
              </a:rPr>
              <a:t>fell (100.3 to 97.3)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Based on short-term outlook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b="1" u="sng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Consumers’ expectations  less upbeat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Consumer spending and economic growth unlikely to 	gain momentum in the first half of 2020 </a:t>
            </a:r>
          </a:p>
          <a:p>
            <a:r>
              <a:rPr lang="en-US" sz="2000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Source: https://www.conference-board.org/data/consumerconfidence.cfm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7513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5276" y="196949"/>
            <a:ext cx="8534401" cy="666652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OUTLOOK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1352282"/>
            <a:ext cx="10082525" cy="4642118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u="sng" dirty="0">
                <a:solidFill>
                  <a:schemeClr val="tx1"/>
                </a:solidFill>
              </a:rPr>
              <a:t>Stock market </a:t>
            </a:r>
            <a:r>
              <a:rPr lang="en-US" sz="2800" dirty="0">
                <a:solidFill>
                  <a:schemeClr val="tx1"/>
                </a:solidFill>
              </a:rPr>
              <a:t>still bulling along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Concerns about how stable the upturn is</a:t>
            </a:r>
          </a:p>
          <a:p>
            <a:pPr lvl="1"/>
            <a:endParaRPr lang="en-US" sz="28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u="sng" dirty="0">
                <a:solidFill>
                  <a:schemeClr val="tx1"/>
                </a:solidFill>
              </a:rPr>
              <a:t>Housing starts </a:t>
            </a:r>
            <a:r>
              <a:rPr lang="en-US" sz="2800" dirty="0">
                <a:solidFill>
                  <a:schemeClr val="tx1"/>
                </a:solidFill>
              </a:rPr>
              <a:t>strong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Still below 2005 peak, and slower than growth in 1990s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Consumer confidence strong but weakening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Trade policy uncertainty hurts economic growth</a:t>
            </a:r>
          </a:p>
        </p:txBody>
      </p:sp>
    </p:spTree>
    <p:extLst>
      <p:ext uri="{BB962C8B-B14F-4D97-AF65-F5344CB8AC3E}">
        <p14:creationId xmlns:p14="http://schemas.microsoft.com/office/powerpoint/2010/main" val="16107902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2398" y="147711"/>
            <a:ext cx="8534401" cy="723721"/>
          </a:xfrm>
        </p:spPr>
        <p:txBody>
          <a:bodyPr/>
          <a:lstStyle/>
          <a:p>
            <a:pPr algn="ctr"/>
            <a:r>
              <a:rPr lang="en-US" b="1" dirty="0"/>
              <a:t>Contact details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2397" y="1038037"/>
            <a:ext cx="9614131" cy="5672252"/>
          </a:xfrm>
        </p:spPr>
        <p:txBody>
          <a:bodyPr>
            <a:normAutofit fontScale="92500"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Dr. Karl </a:t>
            </a:r>
            <a:r>
              <a:rPr lang="en-US" sz="3200" dirty="0" err="1">
                <a:solidFill>
                  <a:schemeClr val="tx1"/>
                </a:solidFill>
              </a:rPr>
              <a:t>Petrick</a:t>
            </a:r>
            <a:endParaRPr lang="en-US" sz="3200" dirty="0">
              <a:solidFill>
                <a:schemeClr val="tx1"/>
              </a:solidFill>
            </a:endParaRPr>
          </a:p>
          <a:p>
            <a:r>
              <a:rPr lang="en-US" sz="3200" dirty="0">
                <a:solidFill>
                  <a:schemeClr val="tx1"/>
                </a:solidFill>
              </a:rPr>
              <a:t>Western New England University</a:t>
            </a:r>
          </a:p>
          <a:p>
            <a:r>
              <a:rPr lang="en-US" sz="3200" dirty="0">
                <a:solidFill>
                  <a:schemeClr val="tx1"/>
                </a:solidFill>
              </a:rPr>
              <a:t>1215 Wilbraham Road</a:t>
            </a:r>
          </a:p>
          <a:p>
            <a:r>
              <a:rPr lang="en-US" sz="3200" dirty="0">
                <a:solidFill>
                  <a:schemeClr val="tx1"/>
                </a:solidFill>
              </a:rPr>
              <a:t>Springfield, MA 01119</a:t>
            </a:r>
          </a:p>
          <a:p>
            <a:endParaRPr lang="en-US" sz="3200" dirty="0">
              <a:solidFill>
                <a:schemeClr val="tx1"/>
              </a:solidFill>
            </a:endParaRPr>
          </a:p>
          <a:p>
            <a:r>
              <a:rPr lang="en-US" sz="3200" dirty="0">
                <a:solidFill>
                  <a:schemeClr val="tx1"/>
                </a:solidFill>
              </a:rPr>
              <a:t>Tel: 413-782-1601</a:t>
            </a:r>
          </a:p>
          <a:p>
            <a:endParaRPr lang="en-US" sz="3200" dirty="0">
              <a:solidFill>
                <a:schemeClr val="tx1"/>
              </a:solidFill>
            </a:endParaRPr>
          </a:p>
          <a:p>
            <a:r>
              <a:rPr lang="en-US" sz="3200" dirty="0">
                <a:solidFill>
                  <a:schemeClr val="tx1"/>
                </a:solidFill>
              </a:rPr>
              <a:t>email: </a:t>
            </a:r>
            <a:r>
              <a:rPr lang="en-US" sz="3200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kpetrick@wne.edu</a:t>
            </a:r>
            <a:endParaRPr lang="en-US" sz="3200" dirty="0">
              <a:solidFill>
                <a:schemeClr val="tx1"/>
              </a:solidFill>
            </a:endParaRPr>
          </a:p>
          <a:p>
            <a:r>
              <a:rPr lang="en-US" sz="3200" dirty="0">
                <a:solidFill>
                  <a:schemeClr val="tx1"/>
                </a:solidFill>
              </a:rPr>
              <a:t>website: </a:t>
            </a:r>
            <a:r>
              <a:rPr lang="en-US" sz="3200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https://www.karlpetrickeconomics.com/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9467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4280" y="231913"/>
            <a:ext cx="10623440" cy="740815"/>
          </a:xfrm>
        </p:spPr>
        <p:txBody>
          <a:bodyPr>
            <a:normAutofit/>
          </a:bodyPr>
          <a:lstStyle/>
          <a:p>
            <a:pPr algn="ctr"/>
            <a:r>
              <a:rPr lang="en-US" b="1" u="sng" dirty="0"/>
              <a:t>Overview</a:t>
            </a:r>
            <a:r>
              <a:rPr lang="en-US" b="1" dirty="0"/>
              <a:t>: </a:t>
            </a:r>
            <a:r>
              <a:rPr lang="en-US" sz="2800" b="1" dirty="0"/>
              <a:t>Positives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2995" y="1152939"/>
            <a:ext cx="9992373" cy="5473148"/>
          </a:xfrm>
        </p:spPr>
        <p:txBody>
          <a:bodyPr>
            <a:normAutofit fontScale="92500"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u="sng" dirty="0">
                <a:solidFill>
                  <a:schemeClr val="tx1"/>
                </a:solidFill>
              </a:rPr>
              <a:t>Longest economic expansion in U.S. history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Over 10 years, and counting</a:t>
            </a:r>
          </a:p>
          <a:p>
            <a:pPr lvl="1"/>
            <a:endParaRPr lang="en-US" sz="2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u="sng" dirty="0">
                <a:solidFill>
                  <a:schemeClr val="tx1"/>
                </a:solidFill>
              </a:rPr>
              <a:t>Inflation still subdued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‘All items’ Consumer Price Index (CPI)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u="sng" dirty="0">
                <a:solidFill>
                  <a:schemeClr val="tx1"/>
                </a:solidFill>
              </a:rPr>
              <a:t>December 2019</a:t>
            </a:r>
            <a:r>
              <a:rPr lang="en-US" sz="2800" dirty="0">
                <a:solidFill>
                  <a:schemeClr val="tx1"/>
                </a:solidFill>
              </a:rPr>
              <a:t>: 0.2%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u="sng" dirty="0">
                <a:solidFill>
                  <a:schemeClr val="tx1"/>
                </a:solidFill>
              </a:rPr>
              <a:t>Year-on-year annual rate</a:t>
            </a:r>
            <a:r>
              <a:rPr lang="en-US" sz="2800" dirty="0">
                <a:solidFill>
                  <a:schemeClr val="tx1"/>
                </a:solidFill>
              </a:rPr>
              <a:t>: (2019 estimate) 2.3%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u="sng" dirty="0">
                <a:solidFill>
                  <a:schemeClr val="tx1"/>
                </a:solidFill>
              </a:rPr>
              <a:t>Unemployment Rate low </a:t>
            </a:r>
            <a:r>
              <a:rPr lang="en-US" sz="2800" dirty="0">
                <a:solidFill>
                  <a:schemeClr val="tx1"/>
                </a:solidFill>
              </a:rPr>
              <a:t>(I’ll come back to this)</a:t>
            </a:r>
          </a:p>
          <a:p>
            <a:endParaRPr lang="en-US" sz="2800" dirty="0">
              <a:solidFill>
                <a:schemeClr val="tx1"/>
              </a:solidFill>
            </a:endParaRPr>
          </a:p>
          <a:p>
            <a:pPr algn="ctr"/>
            <a:r>
              <a:rPr lang="en-US" sz="2400" dirty="0">
                <a:solidFill>
                  <a:schemeClr val="tx1"/>
                </a:solidFill>
              </a:rPr>
              <a:t>All data from bls.gov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89874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4280" y="231913"/>
            <a:ext cx="10623440" cy="740815"/>
          </a:xfrm>
        </p:spPr>
        <p:txBody>
          <a:bodyPr>
            <a:normAutofit/>
          </a:bodyPr>
          <a:lstStyle/>
          <a:p>
            <a:pPr algn="ctr"/>
            <a:r>
              <a:rPr lang="en-US" b="1" u="sng" dirty="0"/>
              <a:t>Overview</a:t>
            </a:r>
            <a:r>
              <a:rPr lang="en-US" b="1" dirty="0"/>
              <a:t>: </a:t>
            </a:r>
            <a:r>
              <a:rPr lang="en-US" sz="2800" b="1" dirty="0"/>
              <a:t>Headwinds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2995" y="1152939"/>
            <a:ext cx="9992373" cy="5473148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u="sng" dirty="0">
                <a:solidFill>
                  <a:schemeClr val="tx1"/>
                </a:solidFill>
              </a:rPr>
              <a:t>Every upturn eventually runs out of steam</a:t>
            </a:r>
            <a:endParaRPr lang="en-US" sz="2400" dirty="0">
              <a:solidFill>
                <a:schemeClr val="tx1"/>
              </a:solidFill>
            </a:endParaRPr>
          </a:p>
          <a:p>
            <a:pPr lvl="1"/>
            <a:endParaRPr lang="en-US" sz="2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u="sng" dirty="0">
                <a:solidFill>
                  <a:schemeClr val="tx1"/>
                </a:solidFill>
              </a:rPr>
              <a:t>Real GDP growth rates are slowing down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chemeClr val="tx1"/>
                </a:solidFill>
              </a:rPr>
              <a:t>(next slide)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u="sng" dirty="0">
                <a:solidFill>
                  <a:schemeClr val="tx1"/>
                </a:solidFill>
              </a:rPr>
              <a:t>The Official Unemployment Rate</a:t>
            </a:r>
            <a:r>
              <a:rPr lang="en-US" sz="2800" dirty="0">
                <a:solidFill>
                  <a:schemeClr val="tx1"/>
                </a:solidFill>
              </a:rPr>
              <a:t> is only part of the story</a:t>
            </a:r>
          </a:p>
          <a:p>
            <a:endParaRPr lang="en-US" sz="2800" dirty="0">
              <a:solidFill>
                <a:schemeClr val="tx1"/>
              </a:solidFill>
            </a:endParaRPr>
          </a:p>
          <a:p>
            <a:pPr algn="ctr"/>
            <a:r>
              <a:rPr lang="en-US" sz="2400" dirty="0">
                <a:solidFill>
                  <a:schemeClr val="tx1"/>
                </a:solidFill>
              </a:rPr>
              <a:t>All data from bls.gov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64901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1338" y="255076"/>
            <a:ext cx="8534401" cy="646446"/>
          </a:xfrm>
        </p:spPr>
        <p:txBody>
          <a:bodyPr/>
          <a:lstStyle/>
          <a:p>
            <a:pPr algn="ctr"/>
            <a:r>
              <a:rPr lang="en-US" b="1" dirty="0"/>
              <a:t>Global Context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5288" y="1171977"/>
            <a:ext cx="11198086" cy="537553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US" sz="2800" b="1" u="sng" dirty="0">
                <a:solidFill>
                  <a:schemeClr val="tx1"/>
                </a:solidFill>
              </a:rPr>
              <a:t> 2018 real GDP Growth, 2019-2021 Growth Forecasts (%)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2299915"/>
              </p:ext>
            </p:extLst>
          </p:nvPr>
        </p:nvGraphicFramePr>
        <p:xfrm>
          <a:off x="515456" y="1849425"/>
          <a:ext cx="10546165" cy="4415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65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33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914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124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12424">
                  <a:extLst>
                    <a:ext uri="{9D8B030D-6E8A-4147-A177-3AD203B41FA5}">
                      <a16:colId xmlns:a16="http://schemas.microsoft.com/office/drawing/2014/main" val="1455944422"/>
                    </a:ext>
                  </a:extLst>
                </a:gridCol>
              </a:tblGrid>
              <a:tr h="441543"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2019 (e)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2020 (f)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2021 (f)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543">
                <a:tc>
                  <a:txBody>
                    <a:bodyPr/>
                    <a:lstStyle/>
                    <a:p>
                      <a:r>
                        <a:rPr lang="en-US" sz="2000" b="1" dirty="0"/>
                        <a:t>WORLD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3.6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3.4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3.6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154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USA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1543">
                <a:tc>
                  <a:txBody>
                    <a:bodyPr/>
                    <a:lstStyle/>
                    <a:p>
                      <a:r>
                        <a:rPr lang="en-US" sz="2000" dirty="0"/>
                        <a:t>Canada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1.8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1543">
                <a:tc>
                  <a:txBody>
                    <a:bodyPr/>
                    <a:lstStyle/>
                    <a:p>
                      <a:r>
                        <a:rPr lang="en-US" sz="2000" dirty="0"/>
                        <a:t>Mexico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1.9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1543">
                <a:tc>
                  <a:txBody>
                    <a:bodyPr/>
                    <a:lstStyle/>
                    <a:p>
                      <a:r>
                        <a:rPr lang="en-US" sz="2000" dirty="0"/>
                        <a:t>Euro</a:t>
                      </a:r>
                      <a:r>
                        <a:rPr lang="en-US" sz="2000" baseline="0" dirty="0"/>
                        <a:t> Zone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1.4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1543">
                <a:tc>
                  <a:txBody>
                    <a:bodyPr/>
                    <a:lstStyle/>
                    <a:p>
                      <a:r>
                        <a:rPr lang="en-US" sz="2000" dirty="0"/>
                        <a:t>UK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1543">
                <a:tc>
                  <a:txBody>
                    <a:bodyPr/>
                    <a:lstStyle/>
                    <a:p>
                      <a:r>
                        <a:rPr lang="en-US" sz="2000" dirty="0"/>
                        <a:t>Japan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1543">
                <a:tc>
                  <a:txBody>
                    <a:bodyPr/>
                    <a:lstStyle/>
                    <a:p>
                      <a:r>
                        <a:rPr lang="en-US" sz="2000" dirty="0"/>
                        <a:t>China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6.6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6.1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5.8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5.9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1543">
                <a:tc gridSpan="5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All data, International Monetary Fund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1943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569" y="171902"/>
            <a:ext cx="11816862" cy="728673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Why The global context Matters for </a:t>
            </a:r>
            <a:r>
              <a:rPr lang="en-US" b="1" dirty="0" err="1"/>
              <a:t>massacHusetts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386" y="1228843"/>
            <a:ext cx="5547774" cy="4609250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u="sng" dirty="0">
                <a:solidFill>
                  <a:schemeClr val="tx1"/>
                </a:solidFill>
              </a:rPr>
              <a:t>MA goods exports</a:t>
            </a:r>
            <a:r>
              <a:rPr lang="en-US" sz="2800" b="1" dirty="0">
                <a:solidFill>
                  <a:schemeClr val="tx1"/>
                </a:solidFill>
              </a:rPr>
              <a:t> (2018): </a:t>
            </a:r>
          </a:p>
          <a:p>
            <a:r>
              <a:rPr lang="en-US" sz="2800" dirty="0">
                <a:solidFill>
                  <a:schemeClr val="tx1"/>
                </a:solidFill>
              </a:rPr>
              <a:t>			</a:t>
            </a:r>
            <a:r>
              <a:rPr lang="en-US" sz="2800" b="1" dirty="0">
                <a:solidFill>
                  <a:schemeClr val="tx1"/>
                </a:solidFill>
              </a:rPr>
              <a:t>$27.2 billion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tx1"/>
                </a:solidFill>
              </a:rPr>
              <a:t>Main Trading Partners: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>
                <a:solidFill>
                  <a:schemeClr val="tx1"/>
                </a:solidFill>
              </a:rPr>
              <a:t>Canada (11.1%)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>
                <a:solidFill>
                  <a:schemeClr val="tx1"/>
                </a:solidFill>
              </a:rPr>
              <a:t>China (9.7%)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>
                <a:solidFill>
                  <a:schemeClr val="tx1"/>
                </a:solidFill>
              </a:rPr>
              <a:t>Mexico (9.2%)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>
                <a:solidFill>
                  <a:schemeClr val="tx1"/>
                </a:solidFill>
              </a:rPr>
              <a:t>Germany (7.2%)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>
                <a:solidFill>
                  <a:schemeClr val="tx1"/>
                </a:solidFill>
              </a:rPr>
              <a:t>Japan (5.5%)</a:t>
            </a:r>
          </a:p>
          <a:p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00721E4-279D-423B-BC98-59113898EA0B}"/>
              </a:ext>
            </a:extLst>
          </p:cNvPr>
          <p:cNvSpPr txBox="1"/>
          <p:nvPr/>
        </p:nvSpPr>
        <p:spPr>
          <a:xfrm>
            <a:off x="6096000" y="1228842"/>
            <a:ext cx="5003293" cy="48136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lvl="0" indent="-285750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Arial" panose="020B0604020202020204" pitchFamily="34" charset="0"/>
              <a:buChar char="•"/>
            </a:pPr>
            <a:r>
              <a:rPr lang="en-US" sz="2800" b="1" u="sng" dirty="0">
                <a:solidFill>
                  <a:prstClr val="white"/>
                </a:solidFill>
              </a:rPr>
              <a:t>MA goods imports</a:t>
            </a:r>
            <a:r>
              <a:rPr lang="en-US" sz="2800" b="1" dirty="0">
                <a:solidFill>
                  <a:prstClr val="white"/>
                </a:solidFill>
              </a:rPr>
              <a:t> (2018)</a:t>
            </a:r>
            <a:r>
              <a:rPr lang="en-US" sz="2800" dirty="0">
                <a:solidFill>
                  <a:prstClr val="white"/>
                </a:solidFill>
              </a:rPr>
              <a:t>: </a:t>
            </a:r>
          </a:p>
          <a:p>
            <a:pPr lvl="0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</a:pPr>
            <a:r>
              <a:rPr lang="en-US" sz="2800" dirty="0">
                <a:solidFill>
                  <a:prstClr val="white"/>
                </a:solidFill>
              </a:rPr>
              <a:t>		</a:t>
            </a:r>
            <a:r>
              <a:rPr lang="en-US" sz="2800" b="1" dirty="0">
                <a:solidFill>
                  <a:prstClr val="white"/>
                </a:solidFill>
              </a:rPr>
              <a:t>$35.6 billion</a:t>
            </a:r>
          </a:p>
          <a:p>
            <a:pPr marL="285750" lvl="0" indent="-285750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prstClr val="white"/>
                </a:solidFill>
              </a:rPr>
              <a:t>Main Trading Partners:</a:t>
            </a:r>
          </a:p>
          <a:p>
            <a:pPr marL="514350" lvl="0" indent="-514350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+mj-lt"/>
              <a:buAutoNum type="arabicPeriod"/>
            </a:pPr>
            <a:r>
              <a:rPr lang="en-US" sz="2600" dirty="0">
                <a:solidFill>
                  <a:prstClr val="white"/>
                </a:solidFill>
              </a:rPr>
              <a:t>Canada (20.9%)</a:t>
            </a:r>
          </a:p>
          <a:p>
            <a:pPr marL="514350" lvl="0" indent="-514350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+mj-lt"/>
              <a:buAutoNum type="arabicPeriod"/>
            </a:pPr>
            <a:r>
              <a:rPr lang="en-US" sz="2600" dirty="0">
                <a:solidFill>
                  <a:prstClr val="white"/>
                </a:solidFill>
              </a:rPr>
              <a:t>China (14.7%)</a:t>
            </a:r>
          </a:p>
          <a:p>
            <a:pPr marL="514350" lvl="0" indent="-514350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+mj-lt"/>
              <a:buAutoNum type="arabicPeriod"/>
            </a:pPr>
            <a:r>
              <a:rPr lang="en-US" sz="2600" dirty="0">
                <a:solidFill>
                  <a:prstClr val="white"/>
                </a:solidFill>
              </a:rPr>
              <a:t>Mexico (9.7%)</a:t>
            </a:r>
          </a:p>
          <a:p>
            <a:pPr marL="514350" lvl="0" indent="-514350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+mj-lt"/>
              <a:buAutoNum type="arabicPeriod"/>
            </a:pPr>
            <a:r>
              <a:rPr lang="en-US" sz="2600" dirty="0">
                <a:solidFill>
                  <a:prstClr val="white"/>
                </a:solidFill>
              </a:rPr>
              <a:t>Ireland (6.2%)</a:t>
            </a:r>
          </a:p>
          <a:p>
            <a:pPr marL="514350" lvl="0" indent="-514350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+mj-lt"/>
              <a:buAutoNum type="arabicPeriod"/>
            </a:pPr>
            <a:r>
              <a:rPr lang="en-US" sz="2600" dirty="0">
                <a:solidFill>
                  <a:prstClr val="white"/>
                </a:solidFill>
              </a:rPr>
              <a:t>Germany (6.0%)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A168751-4FE3-4C11-8111-4BE4A94D46ED}"/>
              </a:ext>
            </a:extLst>
          </p:cNvPr>
          <p:cNvSpPr txBox="1"/>
          <p:nvPr/>
        </p:nvSpPr>
        <p:spPr>
          <a:xfrm>
            <a:off x="3373979" y="5939847"/>
            <a:ext cx="407194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</a:pPr>
            <a:r>
              <a:rPr lang="en-US" sz="2200">
                <a:solidFill>
                  <a:prstClr val="white"/>
                </a:solidFill>
              </a:rPr>
              <a:t>All data, U.S. Census Bureau </a:t>
            </a:r>
            <a:endParaRPr lang="en-US" sz="22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9352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4280" y="231913"/>
            <a:ext cx="10623440" cy="740815"/>
          </a:xfrm>
        </p:spPr>
        <p:txBody>
          <a:bodyPr>
            <a:normAutofit/>
          </a:bodyPr>
          <a:lstStyle/>
          <a:p>
            <a:pPr algn="ctr"/>
            <a:r>
              <a:rPr lang="en-US" b="1" u="sng" dirty="0"/>
              <a:t>Trade Policy</a:t>
            </a:r>
            <a:endParaRPr lang="en-US" sz="28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2995" y="1152939"/>
            <a:ext cx="9992373" cy="5473148"/>
          </a:xfrm>
        </p:spPr>
        <p:txBody>
          <a:bodyPr>
            <a:normAutofit/>
          </a:bodyPr>
          <a:lstStyle/>
          <a:p>
            <a:pPr lvl="1" algn="ctr"/>
            <a:r>
              <a:rPr lang="en-US" sz="2800" b="1" dirty="0">
                <a:solidFill>
                  <a:schemeClr val="tx1"/>
                </a:solidFill>
              </a:rPr>
              <a:t>Effect of U.S-China Trade Dispute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u="sng" dirty="0">
                <a:solidFill>
                  <a:schemeClr val="tx1"/>
                </a:solidFill>
              </a:rPr>
              <a:t>U.S. GDP</a:t>
            </a:r>
            <a:r>
              <a:rPr lang="en-US" sz="2800" dirty="0">
                <a:solidFill>
                  <a:schemeClr val="tx1"/>
                </a:solidFill>
              </a:rPr>
              <a:t> decreased by 0.25%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u="sng" dirty="0">
                <a:solidFill>
                  <a:schemeClr val="tx1"/>
                </a:solidFill>
              </a:rPr>
              <a:t>Chinese GDP</a:t>
            </a:r>
            <a:r>
              <a:rPr lang="en-US" sz="2800" dirty="0">
                <a:solidFill>
                  <a:schemeClr val="tx1"/>
                </a:solidFill>
              </a:rPr>
              <a:t> decreased by 0.30%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u="sng" dirty="0">
                <a:solidFill>
                  <a:schemeClr val="tx1"/>
                </a:solidFill>
              </a:rPr>
              <a:t>Global GDP</a:t>
            </a:r>
            <a:r>
              <a:rPr lang="en-US" sz="2400" dirty="0">
                <a:solidFill>
                  <a:schemeClr val="tx1"/>
                </a:solidFill>
              </a:rPr>
              <a:t> decreased by 0.1% in 2017, estimated decrease of 	0.8% in 2019 as a result</a:t>
            </a:r>
          </a:p>
          <a:p>
            <a:endParaRPr lang="en-US" sz="2800" b="1" u="sng" dirty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u="sng" dirty="0">
                <a:solidFill>
                  <a:schemeClr val="tx1"/>
                </a:solidFill>
              </a:rPr>
              <a:t>U.S. manufacturing</a:t>
            </a:r>
            <a:r>
              <a:rPr lang="en-US" sz="2800" dirty="0">
                <a:solidFill>
                  <a:schemeClr val="tx1"/>
                </a:solidFill>
              </a:rPr>
              <a:t> badly hurt by U.S.-China, U.S. – EU 	trade disputes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Some loss of GDP is permanent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Lost supply chain links long-lasting if not permanent</a:t>
            </a:r>
          </a:p>
          <a:p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7070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83456" y="306589"/>
            <a:ext cx="9618888" cy="878267"/>
          </a:xfrm>
        </p:spPr>
        <p:txBody>
          <a:bodyPr/>
          <a:lstStyle/>
          <a:p>
            <a:pPr algn="ctr"/>
            <a:r>
              <a:rPr lang="en-US" b="1" dirty="0"/>
              <a:t>OFFICIAL Unemployment Rate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828800" y="3714248"/>
            <a:ext cx="8534400" cy="379211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U.S. Data from bls.gov, MA and Western MA data from mass.gov/</a:t>
            </a:r>
            <a:r>
              <a:rPr lang="en-US" dirty="0" err="1">
                <a:solidFill>
                  <a:schemeClr val="tx1"/>
                </a:solidFill>
              </a:rPr>
              <a:t>lwd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9225998"/>
              </p:ext>
            </p:extLst>
          </p:nvPr>
        </p:nvGraphicFramePr>
        <p:xfrm>
          <a:off x="702365" y="1391478"/>
          <a:ext cx="10373465" cy="21161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9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79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79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979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926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U.S.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Western MA*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0820">
                <a:tc>
                  <a:txBody>
                    <a:bodyPr/>
                    <a:lstStyle/>
                    <a:p>
                      <a:r>
                        <a:rPr lang="en-US" dirty="0"/>
                        <a:t>November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965">
                <a:tc>
                  <a:txBody>
                    <a:bodyPr/>
                    <a:lstStyle/>
                    <a:p>
                      <a:r>
                        <a:rPr lang="en-US" dirty="0"/>
                        <a:t>December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5169">
                <a:tc gridSpan="4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8299"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/>
                        <a:t>*</a:t>
                      </a:r>
                      <a:r>
                        <a:rPr lang="en-US" sz="1600" dirty="0"/>
                        <a:t>average of Amherst, Belchertown, Chicopee,</a:t>
                      </a:r>
                      <a:r>
                        <a:rPr lang="en-US" sz="1600" baseline="0" dirty="0"/>
                        <a:t> Greenfield. </a:t>
                      </a:r>
                      <a:r>
                        <a:rPr lang="en-US" sz="1600" dirty="0"/>
                        <a:t>Holyoke, Northampton, Springfield,</a:t>
                      </a:r>
                      <a:r>
                        <a:rPr lang="en-US" sz="1600" baseline="0" dirty="0"/>
                        <a:t> West Springfield, Westfield areas, not seasonally adjusted</a:t>
                      </a:r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1759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412124"/>
            <a:ext cx="10623440" cy="701059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What the unemployment rate doesn’t tell you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1364975"/>
            <a:ext cx="9992373" cy="4629426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US" sz="2800" b="1" u="sng" dirty="0">
                <a:solidFill>
                  <a:schemeClr val="tx1"/>
                </a:solidFill>
              </a:rPr>
              <a:t>December 2019</a:t>
            </a:r>
            <a:r>
              <a:rPr lang="en-US" sz="2800" dirty="0">
                <a:solidFill>
                  <a:schemeClr val="tx1"/>
                </a:solidFill>
              </a:rPr>
              <a:t>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Labor Force Participation Rate: </a:t>
            </a:r>
            <a:r>
              <a:rPr lang="en-US" sz="2800" u="sng" dirty="0">
                <a:solidFill>
                  <a:schemeClr val="tx1"/>
                </a:solidFill>
              </a:rPr>
              <a:t>63.2%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Still very low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Long-term unemployed: 1.2 million (20.5% of total)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‘Part Time for Economic Reasons’: 4.1</a:t>
            </a:r>
            <a:r>
              <a:rPr lang="en-US" sz="2800" u="sng" dirty="0">
                <a:solidFill>
                  <a:schemeClr val="tx1"/>
                </a:solidFill>
              </a:rPr>
              <a:t> million people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‘Marginally Attached to the Labor Force’: 1.2</a:t>
            </a:r>
            <a:r>
              <a:rPr lang="en-US" sz="2800" u="sng" dirty="0">
                <a:solidFill>
                  <a:schemeClr val="tx1"/>
                </a:solidFill>
              </a:rPr>
              <a:t> million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 Adjusted for inflation, wages are stagnant</a:t>
            </a:r>
          </a:p>
          <a:p>
            <a:endParaRPr lang="en-US" sz="2800" dirty="0">
              <a:solidFill>
                <a:schemeClr val="tx1"/>
              </a:solidFill>
            </a:endParaRPr>
          </a:p>
          <a:p>
            <a:pPr algn="ctr"/>
            <a:r>
              <a:rPr lang="en-US" sz="2400" dirty="0">
                <a:solidFill>
                  <a:schemeClr val="tx1"/>
                </a:solidFill>
              </a:rPr>
              <a:t>All data from bls.gov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40933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83456" y="306589"/>
            <a:ext cx="9618888" cy="878267"/>
          </a:xfrm>
        </p:spPr>
        <p:txBody>
          <a:bodyPr/>
          <a:lstStyle/>
          <a:p>
            <a:pPr algn="ctr"/>
            <a:r>
              <a:rPr lang="en-US" b="1" dirty="0"/>
              <a:t>‘real’ Unemployment Rate (u-6)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625700" y="3544958"/>
            <a:ext cx="8534400" cy="379211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All data from bls.gov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5603869"/>
              </p:ext>
            </p:extLst>
          </p:nvPr>
        </p:nvGraphicFramePr>
        <p:xfrm>
          <a:off x="874643" y="1391479"/>
          <a:ext cx="10562231" cy="18440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74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11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056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79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752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‘Official’ (U-3) U.S.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U-6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U-6 rate (MA)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644">
                <a:tc>
                  <a:txBody>
                    <a:bodyPr/>
                    <a:lstStyle/>
                    <a:p>
                      <a:r>
                        <a:rPr lang="en-US" dirty="0"/>
                        <a:t>October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1644">
                <a:tc>
                  <a:txBody>
                    <a:bodyPr/>
                    <a:lstStyle/>
                    <a:p>
                      <a:r>
                        <a:rPr lang="en-US" dirty="0"/>
                        <a:t>November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1644">
                <a:tc>
                  <a:txBody>
                    <a:bodyPr/>
                    <a:lstStyle/>
                    <a:p>
                      <a:r>
                        <a:rPr lang="en-US" dirty="0"/>
                        <a:t>December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50">
                <a:tc>
                  <a:txBody>
                    <a:bodyPr/>
                    <a:lstStyle/>
                    <a:p>
                      <a:r>
                        <a:rPr lang="en-US" dirty="0"/>
                        <a:t>Annual estimate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6.3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8880341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5C547FCC-8ADC-45FF-8781-E6B011472695}"/>
              </a:ext>
            </a:extLst>
          </p:cNvPr>
          <p:cNvSpPr txBox="1"/>
          <p:nvPr/>
        </p:nvSpPr>
        <p:spPr>
          <a:xfrm>
            <a:off x="764274" y="4156084"/>
            <a:ext cx="106725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U-6 rate </a:t>
            </a:r>
            <a:r>
              <a:rPr lang="en-US" sz="2000" dirty="0"/>
              <a:t>includes: ‘marginally attached’ and discouraged workers, people ‘employed part-time for economic reasons </a:t>
            </a:r>
          </a:p>
        </p:txBody>
      </p:sp>
    </p:spTree>
    <p:extLst>
      <p:ext uri="{BB962C8B-B14F-4D97-AF65-F5344CB8AC3E}">
        <p14:creationId xmlns:p14="http://schemas.microsoft.com/office/powerpoint/2010/main" val="3832229464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1023</TotalTime>
  <Words>640</Words>
  <Application>Microsoft Office PowerPoint</Application>
  <PresentationFormat>Widescreen</PresentationFormat>
  <Paragraphs>184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Century Gothic</vt:lpstr>
      <vt:lpstr>Wingdings 3</vt:lpstr>
      <vt:lpstr>Slice</vt:lpstr>
      <vt:lpstr>Dr. Karl Petrick</vt:lpstr>
      <vt:lpstr>Overview: Positives</vt:lpstr>
      <vt:lpstr>Overview: Headwinds</vt:lpstr>
      <vt:lpstr>Global Context</vt:lpstr>
      <vt:lpstr>Why The global context Matters for massacHusetts</vt:lpstr>
      <vt:lpstr>Trade Policy</vt:lpstr>
      <vt:lpstr>OFFICIAL Unemployment Rate</vt:lpstr>
      <vt:lpstr>What the unemployment rate doesn’t tell you</vt:lpstr>
      <vt:lpstr>‘real’ Unemployment Rate (u-6)</vt:lpstr>
      <vt:lpstr>PowerPoint Presentation</vt:lpstr>
      <vt:lpstr>PowerPoint Presentation</vt:lpstr>
      <vt:lpstr>Household debt</vt:lpstr>
      <vt:lpstr>Composition of Household debt</vt:lpstr>
      <vt:lpstr>Student loans </vt:lpstr>
      <vt:lpstr>Consumer Confidence index (December 2019)</vt:lpstr>
      <vt:lpstr>OUTLOOK</vt:lpstr>
      <vt:lpstr>Contact details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Unemployment Rate</dc:title>
  <dc:creator>CSO</dc:creator>
  <cp:lastModifiedBy>Karl Petrick</cp:lastModifiedBy>
  <cp:revision>49</cp:revision>
  <dcterms:created xsi:type="dcterms:W3CDTF">2015-04-22T16:21:54Z</dcterms:created>
  <dcterms:modified xsi:type="dcterms:W3CDTF">2020-01-21T16:27:01Z</dcterms:modified>
</cp:coreProperties>
</file>