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72" r:id="rId4"/>
    <p:sldId id="260" r:id="rId5"/>
    <p:sldId id="264" r:id="rId6"/>
    <p:sldId id="276" r:id="rId7"/>
    <p:sldId id="256" r:id="rId8"/>
    <p:sldId id="268" r:id="rId9"/>
    <p:sldId id="267" r:id="rId10"/>
    <p:sldId id="269" r:id="rId11"/>
    <p:sldId id="270" r:id="rId12"/>
    <p:sldId id="258" r:id="rId13"/>
    <p:sldId id="273" r:id="rId14"/>
    <p:sldId id="274" r:id="rId15"/>
    <p:sldId id="259" r:id="rId16"/>
    <p:sldId id="263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onintersec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conintersect.com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ference-board.org/data/consumerconfidence.cfm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rlpetrickeconomics.com/" TargetMode="External"/><Relationship Id="rId2" Type="http://schemas.openxmlformats.org/officeDocument/2006/relationships/hyperlink" Target="mailto:kpetrick@wne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376706"/>
            <a:ext cx="8001000" cy="705119"/>
          </a:xfrm>
        </p:spPr>
        <p:txBody>
          <a:bodyPr>
            <a:normAutofit fontScale="90000"/>
          </a:bodyPr>
          <a:lstStyle/>
          <a:p>
            <a:r>
              <a:rPr lang="en-US" dirty="0"/>
              <a:t>Dr. Karl </a:t>
            </a:r>
            <a:r>
              <a:rPr lang="en-US" dirty="0" err="1"/>
              <a:t>Petrick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313644"/>
            <a:ext cx="10765106" cy="506139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Associate Professor of Economics, Western New England 	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Coordinator, Middle East Council of American Chambers 	of Commerce/Western New England University Gulf 	Region Trade Data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Previously taught in Jamaica (2006-2008) and England 	(1999-2006)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Fields of research</a:t>
            </a:r>
            <a:r>
              <a:rPr lang="en-US" sz="2800" dirty="0">
                <a:solidFill>
                  <a:schemeClr val="tx1"/>
                </a:solidFill>
              </a:rPr>
              <a:t>: macroeconomics, international trade, 	international finance,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326052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46FC01-B677-47A2-9608-4AF875FBC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20" y="464234"/>
            <a:ext cx="10358002" cy="473206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EB231-0C50-4DBD-9301-2225815C2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7065" y="5359400"/>
            <a:ext cx="8534400" cy="118207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Year on year growth (red line) slowed down in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Below growth rate in 2018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Source: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http://econintersect.com/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EB231-0C50-4DBD-9301-2225815C2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858" y="5183188"/>
            <a:ext cx="10621108" cy="11820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Year-to-date unadjusted employment growth</a:t>
            </a:r>
            <a:r>
              <a:rPr lang="en-US" dirty="0">
                <a:solidFill>
                  <a:schemeClr val="tx1"/>
                </a:solidFill>
              </a:rPr>
              <a:t> is 597,000 people below the pace of last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worst year-to-date growth since 2010.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Source: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http://econintersect.com/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8B9724-F945-4D1B-B302-DE3EAF76D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258" y="492735"/>
            <a:ext cx="8534400" cy="440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2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288389"/>
            <a:ext cx="8342849" cy="5434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Household debt</a:t>
            </a:r>
          </a:p>
        </p:txBody>
      </p:sp>
      <p:pic>
        <p:nvPicPr>
          <p:cNvPr id="1026" name="Picture 2" descr="https://fingfx.thomsonreuters.com/gfx/mkt/12/8609/8534/Pasted%20Image.jpg">
            <a:extLst>
              <a:ext uri="{FF2B5EF4-FFF2-40B4-BE49-F238E27FC236}">
                <a16:creationId xmlns:a16="http://schemas.microsoft.com/office/drawing/2014/main" id="{5FC2E2E3-F095-4E05-9755-478757841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33" y="831806"/>
            <a:ext cx="9045525" cy="443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09F09-F4A5-4086-8E3A-7B28B58B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432" y="5662444"/>
            <a:ext cx="9798179" cy="907167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Record high in $ terms ($13.9 trillion)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73% of GDP (as opposed to 86% of GDP in 2010)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2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288389"/>
            <a:ext cx="8342849" cy="5434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Composition of Household debt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09F09-F4A5-4086-8E3A-7B28B58B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432" y="5776912"/>
            <a:ext cx="10248346" cy="792699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Mortgages, student loans are the majority of household debt</a:t>
            </a:r>
            <a:endParaRPr lang="en-US" dirty="0"/>
          </a:p>
        </p:txBody>
      </p:sp>
      <p:pic>
        <p:nvPicPr>
          <p:cNvPr id="2052" name="Picture 4" descr="https://www.housingwire.com/wp-content/uploads/media/images/editorial/Jessica/ny-fed.png">
            <a:extLst>
              <a:ext uri="{FF2B5EF4-FFF2-40B4-BE49-F238E27FC236}">
                <a16:creationId xmlns:a16="http://schemas.microsoft.com/office/drawing/2014/main" id="{FE316A02-33EE-4274-BD89-7AA1648EE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43" y="921812"/>
            <a:ext cx="6730358" cy="476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67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288389"/>
            <a:ext cx="8342849" cy="5434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Student loans </a:t>
            </a:r>
          </a:p>
        </p:txBody>
      </p:sp>
      <p:pic>
        <p:nvPicPr>
          <p:cNvPr id="6" name="Picture 2" descr="https://fingfx.thomsonreuters.com/gfx/mkt/12/8611/8536/Pasted%20Image.jpg">
            <a:extLst>
              <a:ext uri="{FF2B5EF4-FFF2-40B4-BE49-F238E27FC236}">
                <a16:creationId xmlns:a16="http://schemas.microsoft.com/office/drawing/2014/main" id="{AEA9ECB1-311E-4187-AEEC-4D7CEBD64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593" y="1081088"/>
            <a:ext cx="8360813" cy="548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3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5" y="229316"/>
            <a:ext cx="10753067" cy="64288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Consumer Confidence index </a:t>
            </a:r>
            <a:r>
              <a:rPr lang="en-US" sz="3100" b="1" dirty="0"/>
              <a:t>(December 2019)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155" y="1153551"/>
            <a:ext cx="10097037" cy="547906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Present Situations Index</a:t>
            </a:r>
            <a:r>
              <a:rPr lang="en-US" sz="2800" dirty="0">
                <a:solidFill>
                  <a:schemeClr val="tx1"/>
                </a:solidFill>
              </a:rPr>
              <a:t> rose (166.6 to 170)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Based on 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Expectations Index </a:t>
            </a:r>
            <a:r>
              <a:rPr lang="en-US" sz="2800" dirty="0">
                <a:solidFill>
                  <a:schemeClr val="tx1"/>
                </a:solidFill>
              </a:rPr>
              <a:t>fell (100.3 to 97.3)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Based on short-term outlook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Consumers’ expectations  less upbeat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Consumer spending and economic growth unlikely to 	gain momentum in the first half of 2020 </a:t>
            </a:r>
          </a:p>
          <a:p>
            <a:r>
              <a:rPr lang="en-US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Source: https://www.conference-board.org/data/consumerconfidence.cfm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1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276" y="196949"/>
            <a:ext cx="8534401" cy="66665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OUTLOOK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52282"/>
            <a:ext cx="10082525" cy="464211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Stock market </a:t>
            </a:r>
            <a:r>
              <a:rPr lang="en-US" sz="2800" dirty="0">
                <a:solidFill>
                  <a:schemeClr val="tx1"/>
                </a:solidFill>
              </a:rPr>
              <a:t>still bulling along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Concerns about how stable the upturn is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Housing starts </a:t>
            </a:r>
            <a:r>
              <a:rPr lang="en-US" sz="2800" dirty="0">
                <a:solidFill>
                  <a:schemeClr val="tx1"/>
                </a:solidFill>
              </a:rPr>
              <a:t>strong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Still below 2005 peak, and slower than growth in 1990s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Consumer confidence strong but weakening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Trade policy uncertainty hurts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161079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398" y="147711"/>
            <a:ext cx="8534401" cy="723721"/>
          </a:xfrm>
        </p:spPr>
        <p:txBody>
          <a:bodyPr/>
          <a:lstStyle/>
          <a:p>
            <a:pPr algn="ctr"/>
            <a:r>
              <a:rPr lang="en-US" b="1" dirty="0"/>
              <a:t>Contact details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397" y="1038037"/>
            <a:ext cx="9614131" cy="5672252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Dr. Karl </a:t>
            </a:r>
            <a:r>
              <a:rPr lang="en-US" sz="3200" dirty="0" err="1">
                <a:solidFill>
                  <a:schemeClr val="tx1"/>
                </a:solidFill>
              </a:rPr>
              <a:t>Petrick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Western New England University</a:t>
            </a:r>
          </a:p>
          <a:p>
            <a:r>
              <a:rPr lang="en-US" sz="3200" dirty="0">
                <a:solidFill>
                  <a:schemeClr val="tx1"/>
                </a:solidFill>
              </a:rPr>
              <a:t>1215 Wilbraham Road</a:t>
            </a:r>
          </a:p>
          <a:p>
            <a:r>
              <a:rPr lang="en-US" sz="3200" dirty="0">
                <a:solidFill>
                  <a:schemeClr val="tx1"/>
                </a:solidFill>
              </a:rPr>
              <a:t>Springfield, MA 01119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Tel: 413-782-1601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email: </a:t>
            </a:r>
            <a:r>
              <a:rPr lang="en-US" sz="3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kpetrick@wne.edu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website: </a:t>
            </a:r>
            <a:r>
              <a:rPr lang="en-US" sz="3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https://www.karlpetrickeconomics.com/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6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80" y="231913"/>
            <a:ext cx="10623440" cy="74081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Overview</a:t>
            </a:r>
            <a:r>
              <a:rPr lang="en-US" b="1" dirty="0"/>
              <a:t>: </a:t>
            </a:r>
            <a:r>
              <a:rPr lang="en-US" sz="2800" b="1" dirty="0"/>
              <a:t>Positives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995" y="1152939"/>
            <a:ext cx="9992373" cy="547314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Longest economic expansion in U.S. history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Over 10 years, and counting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Inflation still subdued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‘All items’ Consumer Price Index (CPI)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December 2019</a:t>
            </a:r>
            <a:r>
              <a:rPr lang="en-US" sz="2800" dirty="0">
                <a:solidFill>
                  <a:schemeClr val="tx1"/>
                </a:solidFill>
              </a:rPr>
              <a:t>: 0.2%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Year-on-year annual rate</a:t>
            </a:r>
            <a:r>
              <a:rPr lang="en-US" sz="2800" dirty="0">
                <a:solidFill>
                  <a:schemeClr val="tx1"/>
                </a:solidFill>
              </a:rPr>
              <a:t>: (2019 estimate) 2.3%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Unemployment Rate low </a:t>
            </a:r>
            <a:r>
              <a:rPr lang="en-US" sz="2800" dirty="0">
                <a:solidFill>
                  <a:schemeClr val="tx1"/>
                </a:solidFill>
              </a:rPr>
              <a:t>(I’ll come back to this)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All data from bls.gov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98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80" y="231913"/>
            <a:ext cx="10623440" cy="74081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Overview</a:t>
            </a:r>
            <a:r>
              <a:rPr lang="en-US" b="1" dirty="0"/>
              <a:t>: </a:t>
            </a:r>
            <a:r>
              <a:rPr lang="en-US" sz="2800" b="1" dirty="0"/>
              <a:t>Headwinds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995" y="1152939"/>
            <a:ext cx="9992373" cy="547314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Every upturn eventually runs out of steam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Real GDP growth rates are slowing down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(next slide)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The Official Unemployment Rate</a:t>
            </a:r>
            <a:r>
              <a:rPr lang="en-US" sz="2800" dirty="0">
                <a:solidFill>
                  <a:schemeClr val="tx1"/>
                </a:solidFill>
              </a:rPr>
              <a:t> is only part of the story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All data from bls.gov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49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38" y="255076"/>
            <a:ext cx="8534401" cy="646446"/>
          </a:xfrm>
        </p:spPr>
        <p:txBody>
          <a:bodyPr/>
          <a:lstStyle/>
          <a:p>
            <a:pPr algn="ctr"/>
            <a:r>
              <a:rPr lang="en-US" b="1" dirty="0"/>
              <a:t>Global Context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88" y="1171977"/>
            <a:ext cx="11198086" cy="53755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 2018 real GDP Growth, 2019-2021 Growth Forecasts (%)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99915"/>
              </p:ext>
            </p:extLst>
          </p:nvPr>
        </p:nvGraphicFramePr>
        <p:xfrm>
          <a:off x="515456" y="1849425"/>
          <a:ext cx="10546165" cy="441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2424">
                  <a:extLst>
                    <a:ext uri="{9D8B030D-6E8A-4147-A177-3AD203B41FA5}">
                      <a16:colId xmlns:a16="http://schemas.microsoft.com/office/drawing/2014/main" val="1455944422"/>
                    </a:ext>
                  </a:extLst>
                </a:gridCol>
              </a:tblGrid>
              <a:tr h="44154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2019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2020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2021 (f)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b="1" dirty="0"/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Euro</a:t>
                      </a:r>
                      <a:r>
                        <a:rPr lang="en-US" sz="2000" baseline="0" dirty="0"/>
                        <a:t> Zone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543">
                <a:tc>
                  <a:txBody>
                    <a:bodyPr/>
                    <a:lstStyle/>
                    <a:p>
                      <a:r>
                        <a:rPr lang="en-US" sz="20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5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All data, International Monetary Fund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94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171902"/>
            <a:ext cx="11816862" cy="7286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Why The global context Matters for </a:t>
            </a:r>
            <a:r>
              <a:rPr lang="en-US" b="1" dirty="0" err="1"/>
              <a:t>massacHusetts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386" y="1228843"/>
            <a:ext cx="5547774" cy="4609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MA goods exports</a:t>
            </a:r>
            <a:r>
              <a:rPr lang="en-US" sz="2800" b="1" dirty="0">
                <a:solidFill>
                  <a:schemeClr val="tx1"/>
                </a:solidFill>
              </a:rPr>
              <a:t> (2018):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	</a:t>
            </a:r>
            <a:r>
              <a:rPr lang="en-US" sz="2800" b="1" dirty="0">
                <a:solidFill>
                  <a:schemeClr val="tx1"/>
                </a:solidFill>
              </a:rPr>
              <a:t>$27.2 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Main Trading Partners: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Canada (11.1%)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China (9.7%)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Mexico (9.2%)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Germany (7.2%)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Japan (5.5%)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721E4-279D-423B-BC98-59113898EA0B}"/>
              </a:ext>
            </a:extLst>
          </p:cNvPr>
          <p:cNvSpPr txBox="1"/>
          <p:nvPr/>
        </p:nvSpPr>
        <p:spPr>
          <a:xfrm>
            <a:off x="6096000" y="1228842"/>
            <a:ext cx="5003293" cy="4813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white"/>
                </a:solidFill>
              </a:rPr>
              <a:t>MA goods imports</a:t>
            </a:r>
            <a:r>
              <a:rPr lang="en-US" sz="2800" b="1" dirty="0">
                <a:solidFill>
                  <a:prstClr val="white"/>
                </a:solidFill>
              </a:rPr>
              <a:t> (2018)</a:t>
            </a:r>
            <a:r>
              <a:rPr lang="en-US" sz="2800" dirty="0">
                <a:solidFill>
                  <a:prstClr val="white"/>
                </a:solidFill>
              </a:rPr>
              <a:t>: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en-US" sz="2800" dirty="0">
                <a:solidFill>
                  <a:prstClr val="white"/>
                </a:solidFill>
              </a:rPr>
              <a:t>		</a:t>
            </a:r>
            <a:r>
              <a:rPr lang="en-US" sz="2800" b="1" dirty="0">
                <a:solidFill>
                  <a:prstClr val="white"/>
                </a:solidFill>
              </a:rPr>
              <a:t>$35.6 billion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white"/>
                </a:solidFill>
              </a:rPr>
              <a:t>Main Trading Partners:</a:t>
            </a:r>
          </a:p>
          <a:p>
            <a:pPr marL="514350" lvl="0" indent="-5143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2600" dirty="0">
                <a:solidFill>
                  <a:prstClr val="white"/>
                </a:solidFill>
              </a:rPr>
              <a:t>Canada (20.9%)</a:t>
            </a:r>
          </a:p>
          <a:p>
            <a:pPr marL="514350" lvl="0" indent="-5143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2600" dirty="0">
                <a:solidFill>
                  <a:prstClr val="white"/>
                </a:solidFill>
              </a:rPr>
              <a:t>China (14.7%)</a:t>
            </a:r>
          </a:p>
          <a:p>
            <a:pPr marL="514350" lvl="0" indent="-5143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2600" dirty="0">
                <a:solidFill>
                  <a:prstClr val="white"/>
                </a:solidFill>
              </a:rPr>
              <a:t>Mexico (9.7%)</a:t>
            </a:r>
          </a:p>
          <a:p>
            <a:pPr marL="514350" lvl="0" indent="-5143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2600" dirty="0">
                <a:solidFill>
                  <a:prstClr val="white"/>
                </a:solidFill>
              </a:rPr>
              <a:t>Ireland (6.2%)</a:t>
            </a:r>
          </a:p>
          <a:p>
            <a:pPr marL="514350" lvl="0" indent="-51435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2600" dirty="0">
                <a:solidFill>
                  <a:prstClr val="white"/>
                </a:solidFill>
              </a:rPr>
              <a:t>Germany (6.0%)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8751-4FE3-4C11-8111-4BE4A94D46ED}"/>
              </a:ext>
            </a:extLst>
          </p:cNvPr>
          <p:cNvSpPr txBox="1"/>
          <p:nvPr/>
        </p:nvSpPr>
        <p:spPr>
          <a:xfrm>
            <a:off x="3373979" y="5939847"/>
            <a:ext cx="4071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en-US" sz="2200">
                <a:solidFill>
                  <a:prstClr val="white"/>
                </a:solidFill>
              </a:rPr>
              <a:t>All data, U.S. Census Bureau </a:t>
            </a:r>
            <a:endParaRPr lang="en-US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5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80" y="231913"/>
            <a:ext cx="10623440" cy="74081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Trade Policy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995" y="1152939"/>
            <a:ext cx="9992373" cy="5473148"/>
          </a:xfrm>
        </p:spPr>
        <p:txBody>
          <a:bodyPr>
            <a:normAutofit/>
          </a:bodyPr>
          <a:lstStyle/>
          <a:p>
            <a:pPr lvl="1" algn="ctr"/>
            <a:r>
              <a:rPr lang="en-US" sz="2800" b="1" dirty="0">
                <a:solidFill>
                  <a:schemeClr val="tx1"/>
                </a:solidFill>
              </a:rPr>
              <a:t>Effect of U.S-China Trade Dispute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U.S. GDP</a:t>
            </a:r>
            <a:r>
              <a:rPr lang="en-US" sz="2800" dirty="0">
                <a:solidFill>
                  <a:schemeClr val="tx1"/>
                </a:solidFill>
              </a:rPr>
              <a:t> decreased by 0.25%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Chinese GDP</a:t>
            </a:r>
            <a:r>
              <a:rPr lang="en-US" sz="2800" dirty="0">
                <a:solidFill>
                  <a:schemeClr val="tx1"/>
                </a:solidFill>
              </a:rPr>
              <a:t> decreased by 0.30%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chemeClr val="tx1"/>
                </a:solidFill>
              </a:rPr>
              <a:t>Global GDP</a:t>
            </a:r>
            <a:r>
              <a:rPr lang="en-US" sz="2400" dirty="0">
                <a:solidFill>
                  <a:schemeClr val="tx1"/>
                </a:solidFill>
              </a:rPr>
              <a:t> decreased by 0.1% in 2017, estimated decrease of 	0.8% in 2019 as a result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U.S. manufacturing</a:t>
            </a:r>
            <a:r>
              <a:rPr lang="en-US" sz="2800" dirty="0">
                <a:solidFill>
                  <a:schemeClr val="tx1"/>
                </a:solidFill>
              </a:rPr>
              <a:t> badly hurt by U.S.-China, U.S. – EU 	trade disputes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Some loss of GDP is permanent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Lost supply chain links long-lasting if not permanent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3456" y="306589"/>
            <a:ext cx="9618888" cy="878267"/>
          </a:xfrm>
        </p:spPr>
        <p:txBody>
          <a:bodyPr/>
          <a:lstStyle/>
          <a:p>
            <a:pPr algn="ctr"/>
            <a:r>
              <a:rPr lang="en-US" b="1" dirty="0"/>
              <a:t>OFFICIAL Unemployment Rate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28800" y="3714248"/>
            <a:ext cx="8534400" cy="37921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U.S. Data from bls.gov, MA and Western MA data from mass.gov/</a:t>
            </a:r>
            <a:r>
              <a:rPr lang="en-US" dirty="0" err="1">
                <a:solidFill>
                  <a:schemeClr val="tx1"/>
                </a:solidFill>
              </a:rPr>
              <a:t>lwd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25998"/>
              </p:ext>
            </p:extLst>
          </p:nvPr>
        </p:nvGraphicFramePr>
        <p:xfrm>
          <a:off x="702365" y="1391478"/>
          <a:ext cx="10373465" cy="211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2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Western MA*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20">
                <a:tc>
                  <a:txBody>
                    <a:bodyPr/>
                    <a:lstStyle/>
                    <a:p>
                      <a:r>
                        <a:rPr lang="en-US" dirty="0"/>
                        <a:t>November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r>
                        <a:rPr lang="en-US" dirty="0"/>
                        <a:t>December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69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299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r>
                        <a:rPr lang="en-US" sz="1600" dirty="0"/>
                        <a:t>average of Amherst, Belchertown, Chicopee,</a:t>
                      </a:r>
                      <a:r>
                        <a:rPr lang="en-US" sz="1600" baseline="0" dirty="0"/>
                        <a:t> Greenfield. </a:t>
                      </a:r>
                      <a:r>
                        <a:rPr lang="en-US" sz="1600" dirty="0"/>
                        <a:t>Holyoke, Northampton, Springfield,</a:t>
                      </a:r>
                      <a:r>
                        <a:rPr lang="en-US" sz="1600" baseline="0" dirty="0"/>
                        <a:t> West Springfield, Westfield areas, not seasonally adjusted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75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12124"/>
            <a:ext cx="10623440" cy="7010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What the unemployment rate doesn’t tell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64975"/>
            <a:ext cx="9992373" cy="46294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December 2019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Labor Force Participation Rate: </a:t>
            </a:r>
            <a:r>
              <a:rPr lang="en-US" sz="2800" u="sng" dirty="0">
                <a:solidFill>
                  <a:schemeClr val="tx1"/>
                </a:solidFill>
              </a:rPr>
              <a:t>63.2%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Still very 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Long-term unemployed: 1.2 million (20.5% of total)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‘Part Time for Economic Reasons’: 4.1</a:t>
            </a:r>
            <a:r>
              <a:rPr lang="en-US" sz="2800" u="sng" dirty="0">
                <a:solidFill>
                  <a:schemeClr val="tx1"/>
                </a:solidFill>
              </a:rPr>
              <a:t> million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‘Marginally Attached to the Labor Force’: 1.2</a:t>
            </a:r>
            <a:r>
              <a:rPr lang="en-US" sz="2800" u="sng" dirty="0">
                <a:solidFill>
                  <a:schemeClr val="tx1"/>
                </a:solidFill>
              </a:rPr>
              <a:t>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Adjusted for inflation, wages are stagnant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All data from bls.gov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9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3456" y="306589"/>
            <a:ext cx="9618888" cy="878267"/>
          </a:xfrm>
        </p:spPr>
        <p:txBody>
          <a:bodyPr/>
          <a:lstStyle/>
          <a:p>
            <a:pPr algn="ctr"/>
            <a:r>
              <a:rPr lang="en-US" b="1" dirty="0"/>
              <a:t>‘real’ Unemployment Rate (u-6)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5700" y="3544958"/>
            <a:ext cx="8534400" cy="37921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data from bls.gov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3869"/>
              </p:ext>
            </p:extLst>
          </p:nvPr>
        </p:nvGraphicFramePr>
        <p:xfrm>
          <a:off x="874643" y="1391479"/>
          <a:ext cx="10562231" cy="184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7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‘Official’ (U-3) U.S.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U-6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U-6 rate (MA)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44">
                <a:tc>
                  <a:txBody>
                    <a:bodyPr/>
                    <a:lstStyle/>
                    <a:p>
                      <a:r>
                        <a:rPr lang="en-US" dirty="0"/>
                        <a:t>October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44">
                <a:tc>
                  <a:txBody>
                    <a:bodyPr/>
                    <a:lstStyle/>
                    <a:p>
                      <a:r>
                        <a:rPr lang="en-US" dirty="0"/>
                        <a:t>November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44">
                <a:tc>
                  <a:txBody>
                    <a:bodyPr/>
                    <a:lstStyle/>
                    <a:p>
                      <a:r>
                        <a:rPr lang="en-US" dirty="0"/>
                        <a:t>December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50">
                <a:tc>
                  <a:txBody>
                    <a:bodyPr/>
                    <a:lstStyle/>
                    <a:p>
                      <a:r>
                        <a:rPr lang="en-US" dirty="0"/>
                        <a:t>Annual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88034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C547FCC-8ADC-45FF-8781-E6B011472695}"/>
              </a:ext>
            </a:extLst>
          </p:cNvPr>
          <p:cNvSpPr txBox="1"/>
          <p:nvPr/>
        </p:nvSpPr>
        <p:spPr>
          <a:xfrm>
            <a:off x="764274" y="4156084"/>
            <a:ext cx="1067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U-6 rate </a:t>
            </a:r>
            <a:r>
              <a:rPr lang="en-US" sz="2000" dirty="0"/>
              <a:t>includes: ‘marginally attached’ and discouraged workers, people ‘employed part-time for economic reasons </a:t>
            </a:r>
          </a:p>
        </p:txBody>
      </p:sp>
    </p:spTree>
    <p:extLst>
      <p:ext uri="{BB962C8B-B14F-4D97-AF65-F5344CB8AC3E}">
        <p14:creationId xmlns:p14="http://schemas.microsoft.com/office/powerpoint/2010/main" val="38322294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1023</TotalTime>
  <Words>640</Words>
  <Application>Microsoft Office PowerPoint</Application>
  <PresentationFormat>Widescreen</PresentationFormat>
  <Paragraphs>184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Slice</vt:lpstr>
      <vt:lpstr>Dr. Karl Petrick</vt:lpstr>
      <vt:lpstr>Overview: Positives</vt:lpstr>
      <vt:lpstr>Overview: Headwinds</vt:lpstr>
      <vt:lpstr>Global Context</vt:lpstr>
      <vt:lpstr>Why The global context Matters for massacHusetts</vt:lpstr>
      <vt:lpstr>Trade Policy</vt:lpstr>
      <vt:lpstr>OFFICIAL Unemployment Rate</vt:lpstr>
      <vt:lpstr>What the unemployment rate doesn’t tell you</vt:lpstr>
      <vt:lpstr>‘real’ Unemployment Rate (u-6)</vt:lpstr>
      <vt:lpstr>PowerPoint Presentation</vt:lpstr>
      <vt:lpstr>PowerPoint Presentation</vt:lpstr>
      <vt:lpstr>Household debt</vt:lpstr>
      <vt:lpstr>Composition of Household debt</vt:lpstr>
      <vt:lpstr>Student loans </vt:lpstr>
      <vt:lpstr>Consumer Confidence index (December 2019)</vt:lpstr>
      <vt:lpstr>OUTLOOK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Rate</dc:title>
  <dc:creator>CSO</dc:creator>
  <cp:lastModifiedBy>Karl Petrick</cp:lastModifiedBy>
  <cp:revision>49</cp:revision>
  <dcterms:created xsi:type="dcterms:W3CDTF">2015-04-22T16:21:54Z</dcterms:created>
  <dcterms:modified xsi:type="dcterms:W3CDTF">2020-01-21T16:27:01Z</dcterms:modified>
</cp:coreProperties>
</file>