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321" r:id="rId2"/>
    <p:sldId id="295" r:id="rId3"/>
    <p:sldId id="324" r:id="rId4"/>
    <p:sldId id="323" r:id="rId5"/>
    <p:sldId id="322" r:id="rId6"/>
    <p:sldId id="325" r:id="rId7"/>
    <p:sldId id="317" r:id="rId8"/>
    <p:sldId id="328" r:id="rId9"/>
    <p:sldId id="329" r:id="rId10"/>
    <p:sldId id="330" r:id="rId11"/>
    <p:sldId id="331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6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E2F15D2-B390-4496-8DA6-196B5B363AE3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85054095-29EE-43F5-BD1A-F995344E6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9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527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7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C3740E4-0E91-4194-A64C-70B71215E5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BB195-C5F7-4CDE-9FBC-8392D3907C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D2A7E-94D9-48DF-A817-BFA352877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763519-7FD4-4F4D-BD50-4BE0D3B6A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8F24D-F874-42F2-9E0E-09F59593F5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2D717-9EFE-4C31-98D5-020765F05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DF846-FB14-4A9D-AFF6-0AB885760B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C447-21A7-48C2-BA09-811CFB2680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ACF40-BE75-4743-B4C2-3EF8E81AA2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0A6D0-246B-453C-97BE-105188837F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9C99-A8AF-4AB2-866E-FAF2DCF89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C3430-EFAC-4ABD-88F9-8DE9875A46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1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1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2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424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25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5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5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476E2922-2361-4CF7-A31B-E48D638C0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25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70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petrick@wne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docs.worldbank.org/en/222281493655511173/Global-Economic-Prospects-June-2017-Topical-Issue-Arms-length-trade.pdf" TargetMode="External"/><Relationship Id="rId2" Type="http://schemas.openxmlformats.org/officeDocument/2006/relationships/hyperlink" Target="https://databank.worldbank.org/home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sitc.gov/research_and_analysis/trade_shifts_2017/specialtopic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3C5755-0972-4DF4-A533-0F80B0B4ED5A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685799" y="1017861"/>
            <a:ext cx="7772400" cy="1736725"/>
          </a:xfrm>
        </p:spPr>
        <p:txBody>
          <a:bodyPr/>
          <a:lstStyle/>
          <a:p>
            <a:r>
              <a:rPr lang="en-US" sz="4800" b="1" dirty="0"/>
              <a:t>Are Trade Wars ‘Good’?</a:t>
            </a:r>
            <a:br>
              <a:rPr lang="en-US" sz="4800" b="1" dirty="0"/>
            </a:br>
            <a:r>
              <a:rPr lang="en-US" sz="4800" b="1" dirty="0"/>
              <a:t>Are They ‘Easy to Win’?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A364B36-7217-43FF-B88C-1C3D7AF66086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371599" y="3227115"/>
            <a:ext cx="6400800" cy="2613024"/>
          </a:xfrm>
        </p:spPr>
        <p:txBody>
          <a:bodyPr/>
          <a:lstStyle/>
          <a:p>
            <a:r>
              <a:rPr lang="en-US" dirty="0"/>
              <a:t>Dr. Karl Petrick</a:t>
            </a:r>
          </a:p>
          <a:p>
            <a:r>
              <a:rPr lang="en-US" dirty="0"/>
              <a:t>Associate Professor of Economics</a:t>
            </a:r>
          </a:p>
          <a:p>
            <a:r>
              <a:rPr lang="en-US" dirty="0"/>
              <a:t>Western New England University</a:t>
            </a:r>
          </a:p>
          <a:p>
            <a:r>
              <a:rPr lang="en-US" sz="2800" dirty="0">
                <a:hlinkClick r:id="rId2"/>
              </a:rPr>
              <a:t>kpetrick@wne.edu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7FEC61-E270-4960-B0BB-373D1657D21A}"/>
              </a:ext>
            </a:extLst>
          </p:cNvPr>
          <p:cNvSpPr txBox="1"/>
          <p:nvPr/>
        </p:nvSpPr>
        <p:spPr>
          <a:xfrm>
            <a:off x="756051" y="6165304"/>
            <a:ext cx="763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Jolicour</a:t>
            </a:r>
            <a:r>
              <a:rPr lang="en-US" dirty="0"/>
              <a:t> Economic Seminar, Western New England University, 11/07/2019</a:t>
            </a:r>
          </a:p>
        </p:txBody>
      </p:sp>
    </p:spTree>
    <p:extLst>
      <p:ext uri="{BB962C8B-B14F-4D97-AF65-F5344CB8AC3E}">
        <p14:creationId xmlns:p14="http://schemas.microsoft.com/office/powerpoint/2010/main" val="56194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D359-ACE9-40BC-91CD-79BDEDAB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530225"/>
          </a:xfrm>
        </p:spPr>
        <p:txBody>
          <a:bodyPr/>
          <a:lstStyle/>
          <a:p>
            <a:r>
              <a:rPr lang="en-US" sz="3600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C368B-788D-4BAB-B7C8-2415046F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758825"/>
            <a:ext cx="8540750" cy="5622503"/>
          </a:xfrm>
        </p:spPr>
        <p:txBody>
          <a:bodyPr/>
          <a:lstStyle/>
          <a:p>
            <a:r>
              <a:rPr lang="en-US" sz="2800" u="sng" dirty="0"/>
              <a:t>GDP and trade data from the World Bank’s databank at</a:t>
            </a:r>
            <a:r>
              <a:rPr lang="en-US" sz="2800" dirty="0"/>
              <a:t>:  </a:t>
            </a:r>
            <a:r>
              <a:rPr lang="en-US" sz="2800" dirty="0">
                <a:hlinkClick r:id="rId2"/>
              </a:rPr>
              <a:t>https://databank.worldbank.org/home.aspx</a:t>
            </a:r>
            <a:endParaRPr lang="en-US" sz="2800" dirty="0"/>
          </a:p>
          <a:p>
            <a:endParaRPr lang="en-US" sz="2800" dirty="0"/>
          </a:p>
          <a:p>
            <a:r>
              <a:rPr lang="en-US" sz="2800" u="sng" dirty="0"/>
              <a:t>Material for ‘Size of Really Big Business’ and Intra-firm trade data from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World Bank (June 2017), ‘Arm’s-Length Trade: A 	Source of Post-Crisis Trade Weakness’, </a:t>
            </a:r>
            <a:r>
              <a:rPr lang="en-US" sz="2800" dirty="0">
                <a:hlinkClick r:id="rId3"/>
              </a:rPr>
              <a:t>http://pubdocs.worldbank.org/en/222281493655511173/Global-Economic-Prospects-June-2017-Topical-Issue-Arms-length-trade.pdf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751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D359-ACE9-40BC-91CD-79BDEDAB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530225"/>
          </a:xfrm>
        </p:spPr>
        <p:txBody>
          <a:bodyPr/>
          <a:lstStyle/>
          <a:p>
            <a:r>
              <a:rPr lang="en-US" sz="3600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C368B-788D-4BAB-B7C8-2415046F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836712"/>
            <a:ext cx="8540750" cy="5904656"/>
          </a:xfrm>
        </p:spPr>
        <p:txBody>
          <a:bodyPr/>
          <a:lstStyle/>
          <a:p>
            <a:r>
              <a:rPr lang="en-US" sz="2800" u="sng" dirty="0"/>
              <a:t>Intermediate Goods trade data from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800" dirty="0" err="1"/>
              <a:t>Toreskar</a:t>
            </a:r>
            <a:r>
              <a:rPr lang="en-US" sz="2800" dirty="0"/>
              <a:t>, Mihir (2017), ‘Intermediate Goods Imports 	In Key U.S. Manufacturing Sectors’, U.S. 	International Trade Commission,  </a:t>
            </a:r>
            <a:r>
              <a:rPr lang="en-US" sz="2800" dirty="0">
                <a:hlinkClick r:id="rId2"/>
              </a:rPr>
              <a:t>https://usitc.gov/research_and_analysis/trade shifts_2017/specialtopic.htm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And from the World Bank’s databank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u="sng" dirty="0"/>
              <a:t>Material </a:t>
            </a:r>
            <a:r>
              <a:rPr lang="en-US" sz="2800" u="sng" dirty="0" err="1"/>
              <a:t>r.e</a:t>
            </a:r>
            <a:r>
              <a:rPr lang="en-US" sz="2800" u="sng" dirty="0"/>
              <a:t>. the Smoot-Hawley Tariff and ‘The Collapsing Spiral of World Trade’</a:t>
            </a:r>
            <a:r>
              <a:rPr lang="en-US" sz="2800" dirty="0"/>
              <a:t> from </a:t>
            </a:r>
            <a:r>
              <a:rPr lang="en-US" sz="2800" dirty="0" err="1"/>
              <a:t>Kindleberger</a:t>
            </a:r>
            <a:r>
              <a:rPr lang="en-US" sz="2800" dirty="0"/>
              <a:t>, Charles (1973), </a:t>
            </a:r>
            <a:r>
              <a:rPr lang="en-US" sz="2800" b="1" u="sng" dirty="0"/>
              <a:t>The World in </a:t>
            </a:r>
            <a:r>
              <a:rPr lang="en-US" sz="2800" dirty="0"/>
              <a:t>	</a:t>
            </a:r>
            <a:r>
              <a:rPr lang="en-US" sz="2800" b="1" u="sng" dirty="0"/>
              <a:t>Depression, 1929-1939</a:t>
            </a:r>
            <a:r>
              <a:rPr lang="en-US" sz="2800" dirty="0"/>
              <a:t>, University of 	California Press</a:t>
            </a:r>
            <a:endParaRPr lang="en-US" sz="2800" b="1" u="sng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324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896144"/>
          </a:xfrm>
        </p:spPr>
        <p:txBody>
          <a:bodyPr/>
          <a:lstStyle/>
          <a:p>
            <a:r>
              <a:rPr lang="en-US" b="1" u="sng" dirty="0"/>
              <a:t>Why Should It Be Easy?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5257800"/>
          </a:xfrm>
        </p:spPr>
        <p:txBody>
          <a:bodyPr/>
          <a:lstStyle/>
          <a:p>
            <a:r>
              <a:rPr lang="en-US" dirty="0"/>
              <a:t>U.S. Economy is very big</a:t>
            </a:r>
          </a:p>
          <a:p>
            <a:pPr lvl="1"/>
            <a:r>
              <a:rPr lang="en-US" b="1" u="sng" dirty="0"/>
              <a:t>GDP</a:t>
            </a:r>
            <a:r>
              <a:rPr lang="en-US" dirty="0"/>
              <a:t>: @ </a:t>
            </a:r>
            <a:r>
              <a:rPr lang="en-US" b="1" u="sng" dirty="0"/>
              <a:t>$20.5 trillion </a:t>
            </a:r>
            <a:r>
              <a:rPr lang="en-US" dirty="0"/>
              <a:t>(2018) </a:t>
            </a:r>
            <a:r>
              <a:rPr lang="en-US" sz="2400" dirty="0"/>
              <a:t>(World Bank estimate, current U.S. $)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b="1" u="sng" dirty="0"/>
              <a:t>Largest economy in the world</a:t>
            </a:r>
          </a:p>
          <a:p>
            <a:pPr marL="0" indent="0">
              <a:buNone/>
            </a:pPr>
            <a:endParaRPr lang="en-US" b="1" u="sng" dirty="0"/>
          </a:p>
          <a:p>
            <a:r>
              <a:rPr lang="en-US" dirty="0"/>
              <a:t>@ 23.9% of the World Economy </a:t>
            </a:r>
            <a:r>
              <a:rPr lang="en-US" sz="2400" dirty="0"/>
              <a:t>(World Bank)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 U.S. is top export destination for @ 1/5 of 	the world’s countries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680120"/>
          </a:xfrm>
        </p:spPr>
        <p:txBody>
          <a:bodyPr/>
          <a:lstStyle/>
          <a:p>
            <a:r>
              <a:rPr lang="en-US" b="1" u="sng" dirty="0"/>
              <a:t>Why Should It Be Easy?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124744"/>
            <a:ext cx="8540750" cy="5328592"/>
          </a:xfrm>
        </p:spPr>
        <p:txBody>
          <a:bodyPr/>
          <a:lstStyle/>
          <a:p>
            <a:r>
              <a:rPr lang="en-US" u="sng" dirty="0"/>
              <a:t>U.S. is much bigger than our trade partners</a:t>
            </a:r>
            <a:r>
              <a:rPr lang="en-US" dirty="0"/>
              <a:t>:</a:t>
            </a:r>
          </a:p>
          <a:p>
            <a:pPr lvl="1"/>
            <a:r>
              <a:rPr lang="en-US" sz="2400" dirty="0"/>
              <a:t>China: @ $13.6 trillion</a:t>
            </a:r>
          </a:p>
          <a:p>
            <a:pPr lvl="1"/>
            <a:r>
              <a:rPr lang="en-US" sz="2400" dirty="0"/>
              <a:t>Japan: @ $4.9 trillion</a:t>
            </a:r>
          </a:p>
          <a:p>
            <a:pPr lvl="1"/>
            <a:r>
              <a:rPr lang="en-US" sz="2400" dirty="0"/>
              <a:t>Germany: @ $3.9 trillion</a:t>
            </a:r>
          </a:p>
          <a:p>
            <a:pPr lvl="1"/>
            <a:r>
              <a:rPr lang="en-US" sz="2400" dirty="0"/>
              <a:t>United Kingdom: @ $2.8 trillion</a:t>
            </a:r>
          </a:p>
          <a:p>
            <a:pPr lvl="1"/>
            <a:r>
              <a:rPr lang="en-US" sz="2400" dirty="0"/>
              <a:t>France: @ $2.7 trillion</a:t>
            </a:r>
          </a:p>
          <a:p>
            <a:pPr lvl="1"/>
            <a:r>
              <a:rPr lang="en-US" sz="2400" dirty="0"/>
              <a:t>India: @ $2.7 trillion</a:t>
            </a:r>
          </a:p>
          <a:p>
            <a:pPr lvl="1"/>
            <a:r>
              <a:rPr lang="en-US" sz="2400" dirty="0"/>
              <a:t>Italy: @ $2.1 trillion</a:t>
            </a:r>
          </a:p>
          <a:p>
            <a:pPr lvl="1"/>
            <a:r>
              <a:rPr lang="en-US" sz="2400" dirty="0"/>
              <a:t>Canada: @ $1.7 trillion</a:t>
            </a:r>
          </a:p>
          <a:p>
            <a:pPr lvl="1"/>
            <a:r>
              <a:rPr lang="en-US" sz="2400" dirty="0"/>
              <a:t>South Korea: @ $1.6 trillion</a:t>
            </a:r>
          </a:p>
          <a:p>
            <a:pPr lvl="1"/>
            <a:r>
              <a:rPr lang="en-US" sz="2400" dirty="0"/>
              <a:t>Mexico: @ $ 1.2 trillion</a:t>
            </a:r>
          </a:p>
          <a:p>
            <a:pPr marL="457200" lvl="1" indent="0" algn="ctr">
              <a:buNone/>
            </a:pPr>
            <a:r>
              <a:rPr lang="en-US" sz="2400" dirty="0"/>
              <a:t>All data World Bank, 2018 GDP, current U.S. $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8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608112"/>
          </a:xfrm>
        </p:spPr>
        <p:txBody>
          <a:bodyPr/>
          <a:lstStyle/>
          <a:p>
            <a:r>
              <a:rPr lang="en-US" sz="4000" b="1" u="sng" dirty="0"/>
              <a:t>Why Should It Be Easy?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80728"/>
            <a:ext cx="8540750" cy="576064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800" dirty="0"/>
              <a:t>Trade (imports and exports) = 27% of U.S. GDP</a:t>
            </a:r>
          </a:p>
          <a:p>
            <a:endParaRPr lang="en-US" sz="1400" dirty="0"/>
          </a:p>
          <a:p>
            <a:pPr marL="0" indent="0" algn="ctr">
              <a:buNone/>
            </a:pPr>
            <a:r>
              <a:rPr lang="en-US" sz="2800" b="1" u="sng" dirty="0"/>
              <a:t>A smaller % than our trade partners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Germany: 87%</a:t>
            </a:r>
          </a:p>
          <a:p>
            <a:pPr lvl="1"/>
            <a:r>
              <a:rPr lang="en-US" sz="2400" dirty="0"/>
              <a:t>South Korea: 83%</a:t>
            </a:r>
          </a:p>
          <a:p>
            <a:pPr lvl="1"/>
            <a:r>
              <a:rPr lang="en-US" sz="2400" dirty="0"/>
              <a:t>Mexico: 80%</a:t>
            </a:r>
          </a:p>
          <a:p>
            <a:pPr lvl="1"/>
            <a:r>
              <a:rPr lang="en-US" sz="2400" dirty="0"/>
              <a:t>Canada: 66%</a:t>
            </a:r>
          </a:p>
          <a:p>
            <a:pPr lvl="1"/>
            <a:r>
              <a:rPr lang="en-US" sz="2400" dirty="0"/>
              <a:t>France: 63%</a:t>
            </a:r>
          </a:p>
          <a:p>
            <a:pPr lvl="1"/>
            <a:r>
              <a:rPr lang="en-US" sz="2400" dirty="0"/>
              <a:t>U.K. /Italy: 61%</a:t>
            </a:r>
          </a:p>
          <a:p>
            <a:pPr lvl="1"/>
            <a:r>
              <a:rPr lang="en-US" sz="2400" dirty="0"/>
              <a:t>India: 43%</a:t>
            </a:r>
          </a:p>
          <a:p>
            <a:pPr lvl="1"/>
            <a:r>
              <a:rPr lang="en-US" sz="2400" dirty="0"/>
              <a:t>China: 38%</a:t>
            </a:r>
          </a:p>
          <a:p>
            <a:pPr lvl="1"/>
            <a:r>
              <a:rPr lang="en-US" sz="2400" dirty="0"/>
              <a:t>Japan: 35%</a:t>
            </a:r>
          </a:p>
          <a:p>
            <a:pPr marL="457200" lvl="1" indent="0" algn="ctr">
              <a:buNone/>
            </a:pPr>
            <a:r>
              <a:rPr lang="en-US" sz="2400" dirty="0"/>
              <a:t>All data 2017, World Bank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91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359A-0B46-44D3-AE4E-BB5C06ADC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752128"/>
          </a:xfrm>
        </p:spPr>
        <p:txBody>
          <a:bodyPr/>
          <a:lstStyle/>
          <a:p>
            <a:r>
              <a:rPr lang="en-US" dirty="0"/>
              <a:t>Why Shouldn’t It Be Easy?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7D4BC-631C-4AC9-94D3-6F60F6101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17" y="1340768"/>
            <a:ext cx="8540750" cy="4498975"/>
          </a:xfrm>
        </p:spPr>
        <p:txBody>
          <a:bodyPr/>
          <a:lstStyle/>
          <a:p>
            <a:r>
              <a:rPr lang="en-US" b="1" u="sng" dirty="0"/>
              <a:t>History</a:t>
            </a:r>
            <a:r>
              <a:rPr lang="en-US" dirty="0"/>
              <a:t>: Countries retaliate with tariffs on 	U.S. products</a:t>
            </a:r>
          </a:p>
          <a:p>
            <a:r>
              <a:rPr lang="en-US" dirty="0"/>
              <a:t>Smoot-Hawley Tariff (Tariff Act of 1930)</a:t>
            </a:r>
          </a:p>
          <a:p>
            <a:r>
              <a:rPr lang="en-US" dirty="0"/>
              <a:t>U.S. tariffs raised to @ 60% on over 12,000 	imported products</a:t>
            </a:r>
          </a:p>
          <a:p>
            <a:r>
              <a:rPr lang="en-US" dirty="0"/>
              <a:t>40 countries responded in kind</a:t>
            </a:r>
          </a:p>
          <a:p>
            <a:r>
              <a:rPr lang="en-US" dirty="0"/>
              <a:t>World trade fell by 2/3 in 3 years</a:t>
            </a:r>
          </a:p>
          <a:p>
            <a:r>
              <a:rPr lang="en-US" dirty="0"/>
              <a:t>U.S. exports collapsed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0871D-1ECD-4414-B311-0FE946B9C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Collapsing Spiral of World Trade, Jan 1929-March 1933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5AC2580-D007-48D8-A3DB-423C2B618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9057" y="1380946"/>
            <a:ext cx="5145886" cy="44989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C23188-A947-4FA3-89C4-3C8094B0DB1A}"/>
              </a:ext>
            </a:extLst>
          </p:cNvPr>
          <p:cNvSpPr txBox="1"/>
          <p:nvPr/>
        </p:nvSpPr>
        <p:spPr>
          <a:xfrm>
            <a:off x="1962871" y="5889267"/>
            <a:ext cx="514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imports of 75 countries in millions of U.S. $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DACF1F-67CE-4F81-A02C-315F1D4C2411}"/>
              </a:ext>
            </a:extLst>
          </p:cNvPr>
          <p:cNvSpPr txBox="1"/>
          <p:nvPr/>
        </p:nvSpPr>
        <p:spPr>
          <a:xfrm>
            <a:off x="3491880" y="6267945"/>
            <a:ext cx="2836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</a:t>
            </a:r>
            <a:r>
              <a:rPr lang="en-US" dirty="0" err="1"/>
              <a:t>Kindleberger</a:t>
            </a:r>
            <a:r>
              <a:rPr lang="en-US" dirty="0"/>
              <a:t>, 1973 </a:t>
            </a:r>
          </a:p>
        </p:txBody>
      </p:sp>
    </p:spTree>
    <p:extLst>
      <p:ext uri="{BB962C8B-B14F-4D97-AF65-F5344CB8AC3E}">
        <p14:creationId xmlns:p14="http://schemas.microsoft.com/office/powerpoint/2010/main" val="193551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It’s Definitely Not Easy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600200"/>
            <a:ext cx="8540750" cy="506916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u="sng" dirty="0"/>
              <a:t>The Size of Really Big Business</a:t>
            </a:r>
          </a:p>
          <a:p>
            <a:pPr marL="0" indent="0" algn="ctr">
              <a:buNone/>
            </a:pPr>
            <a:endParaRPr lang="en-US" sz="2800" b="1" dirty="0"/>
          </a:p>
          <a:p>
            <a:r>
              <a:rPr lang="en-US" sz="2800" dirty="0"/>
              <a:t>Multinational Corporations are 10% of World GDP</a:t>
            </a:r>
          </a:p>
          <a:p>
            <a:r>
              <a:rPr lang="en-US" sz="2800" dirty="0"/>
              <a:t>MNC sales are @ 50% of World GDP </a:t>
            </a:r>
          </a:p>
          <a:p>
            <a:pPr marL="0" indent="0" algn="ctr">
              <a:buNone/>
            </a:pPr>
            <a:r>
              <a:rPr lang="en-US" sz="2800" dirty="0"/>
              <a:t>(data for 2015, World Bank)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b="1" u="sng" dirty="0"/>
              <a:t>The Growth of Intra-company Trade</a:t>
            </a:r>
          </a:p>
          <a:p>
            <a:pPr marL="0" indent="0" algn="ctr">
              <a:buNone/>
            </a:pPr>
            <a:endParaRPr lang="en-US" sz="2800" dirty="0"/>
          </a:p>
          <a:p>
            <a:r>
              <a:rPr lang="en-US" sz="2800" dirty="0"/>
              <a:t>Around 50% of U.S. trade is intra-company trade</a:t>
            </a:r>
          </a:p>
          <a:p>
            <a:pPr marL="0" indent="0">
              <a:buNone/>
            </a:pPr>
            <a:endParaRPr lang="en-US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99587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It’s Definitely Not Easy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600200"/>
            <a:ext cx="8540750" cy="506916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u="sng" dirty="0"/>
              <a:t>Companies are just international supply chains</a:t>
            </a:r>
          </a:p>
          <a:p>
            <a:r>
              <a:rPr lang="en-US" sz="2800" dirty="0"/>
              <a:t>In 2017, @ </a:t>
            </a:r>
            <a:r>
              <a:rPr lang="en-US" sz="2800" b="1" u="sng" dirty="0"/>
              <a:t>15%</a:t>
            </a:r>
            <a:r>
              <a:rPr lang="en-US" sz="2800" dirty="0"/>
              <a:t> of all U.S. imports were 	classified as intermediate goods used in U.S. 	production (World Bank), but other estimates 	go up to </a:t>
            </a:r>
            <a:r>
              <a:rPr lang="en-US" sz="2800" b="1" u="sng" dirty="0"/>
              <a:t>50%</a:t>
            </a:r>
            <a:r>
              <a:rPr lang="en-US" sz="2800" dirty="0"/>
              <a:t> of U.S. imports</a:t>
            </a:r>
            <a:endParaRPr lang="en-US" sz="2800" b="1" u="sng" dirty="0"/>
          </a:p>
          <a:p>
            <a:r>
              <a:rPr lang="en-US" sz="2800" dirty="0"/>
              <a:t>Import of Intermediate Goods grew by 47% from 	2009-2016 (U.S. International Trade 	Commission)</a:t>
            </a:r>
          </a:p>
          <a:p>
            <a:r>
              <a:rPr lang="en-US" sz="2800" dirty="0"/>
              <a:t>3 largest foreign sources of intermediate goods 	were Canada, China, and Mexico (U.S. ITC)</a:t>
            </a:r>
          </a:p>
        </p:txBody>
      </p:sp>
    </p:spTree>
    <p:extLst>
      <p:ext uri="{BB962C8B-B14F-4D97-AF65-F5344CB8AC3E}">
        <p14:creationId xmlns:p14="http://schemas.microsoft.com/office/powerpoint/2010/main" val="302297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It’s Definitely Not Easy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556792"/>
            <a:ext cx="8540750" cy="5112568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u="sng" dirty="0"/>
              <a:t>The Substitution Effect?</a:t>
            </a:r>
          </a:p>
          <a:p>
            <a:pPr marL="0" indent="0" algn="ctr">
              <a:buNone/>
            </a:pPr>
            <a:endParaRPr lang="en-US" sz="2800" b="1" u="sng" dirty="0"/>
          </a:p>
          <a:p>
            <a:r>
              <a:rPr lang="en-US" sz="3000" dirty="0"/>
              <a:t>Production of intermediate goods often heavily 	concentrated in a single location</a:t>
            </a:r>
          </a:p>
          <a:p>
            <a:pPr lvl="1"/>
            <a:r>
              <a:rPr lang="en-US" sz="2600" dirty="0"/>
              <a:t>One city in China produces 80% of the world’s zippers and 60% of the world’s clothing buttons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3000" dirty="0"/>
              <a:t>It is difficult/impossible to find needed 	quantities from other sources if a trade war 	interrupts the global supply chain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330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1605</TotalTime>
  <Words>471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Compass</vt:lpstr>
      <vt:lpstr>Are Trade Wars ‘Good’? Are They ‘Easy to Win’?</vt:lpstr>
      <vt:lpstr>Why Should It Be Easy?</vt:lpstr>
      <vt:lpstr>Why Should It Be Easy?</vt:lpstr>
      <vt:lpstr>Why Should It Be Easy?</vt:lpstr>
      <vt:lpstr>Why Shouldn’t It Be Easy?</vt:lpstr>
      <vt:lpstr>The Collapsing Spiral of World Trade, Jan 1929-March 1933</vt:lpstr>
      <vt:lpstr>Why It’s Definitely Not Easy Now</vt:lpstr>
      <vt:lpstr>Why It’s Definitely Not Easy Now</vt:lpstr>
      <vt:lpstr>Why It’s Definitely Not Easy Now</vt:lpstr>
      <vt:lpstr>Sources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Characteristics of developing countries</dc:title>
  <dc:creator>Karl Petrick</dc:creator>
  <cp:lastModifiedBy>Karl Petrick</cp:lastModifiedBy>
  <cp:revision>124</cp:revision>
  <cp:lastPrinted>2017-09-06T17:26:17Z</cp:lastPrinted>
  <dcterms:created xsi:type="dcterms:W3CDTF">2008-09-03T23:44:30Z</dcterms:created>
  <dcterms:modified xsi:type="dcterms:W3CDTF">2019-11-07T23:20:14Z</dcterms:modified>
</cp:coreProperties>
</file>